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1" r:id="rId3"/>
    <p:sldId id="262" r:id="rId4"/>
    <p:sldId id="264" r:id="rId5"/>
    <p:sldId id="269" r:id="rId6"/>
    <p:sldId id="263" r:id="rId7"/>
    <p:sldId id="265" r:id="rId8"/>
    <p:sldId id="266" r:id="rId9"/>
    <p:sldId id="267" r:id="rId10"/>
    <p:sldId id="268" r:id="rId11"/>
    <p:sldId id="271" r:id="rId12"/>
    <p:sldId id="270"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B738BB4-6B5A-4332-9C28-6F4D9043CB1C}" v="4" dt="2019-08-30T10:58:30.28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15" autoAdjust="0"/>
    <p:restoredTop sz="94660"/>
  </p:normalViewPr>
  <p:slideViewPr>
    <p:cSldViewPr snapToGrid="0">
      <p:cViewPr varScale="1">
        <p:scale>
          <a:sx n="67" d="100"/>
          <a:sy n="67" d="100"/>
        </p:scale>
        <p:origin x="78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A2F2BB4F-C649-4578-B05B-66C02DD6D40C}" type="datetimeFigureOut">
              <a:rPr lang="en-GB" smtClean="0"/>
              <a:t>30/08/2019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3DD863B-EC35-4D92-80EC-89AF8F0A4A5F}" type="slidenum">
              <a:rPr lang="en-GB" smtClean="0"/>
              <a:t>‹#›</a:t>
            </a:fld>
            <a:endParaRPr lang="en-GB"/>
          </a:p>
        </p:txBody>
      </p:sp>
    </p:spTree>
    <p:extLst>
      <p:ext uri="{BB962C8B-B14F-4D97-AF65-F5344CB8AC3E}">
        <p14:creationId xmlns:p14="http://schemas.microsoft.com/office/powerpoint/2010/main" val="1895762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A2F2BB4F-C649-4578-B05B-66C02DD6D40C}" type="datetimeFigureOut">
              <a:rPr lang="en-GB" smtClean="0"/>
              <a:t>30/08/2019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3DD863B-EC35-4D92-80EC-89AF8F0A4A5F}" type="slidenum">
              <a:rPr lang="en-GB" smtClean="0"/>
              <a:t>‹#›</a:t>
            </a:fld>
            <a:endParaRPr lang="en-GB"/>
          </a:p>
        </p:txBody>
      </p:sp>
    </p:spTree>
    <p:extLst>
      <p:ext uri="{BB962C8B-B14F-4D97-AF65-F5344CB8AC3E}">
        <p14:creationId xmlns:p14="http://schemas.microsoft.com/office/powerpoint/2010/main" val="19922951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A2F2BB4F-C649-4578-B05B-66C02DD6D40C}" type="datetimeFigureOut">
              <a:rPr lang="en-GB" smtClean="0"/>
              <a:t>30/08/2019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3DD863B-EC35-4D92-80EC-89AF8F0A4A5F}" type="slidenum">
              <a:rPr lang="en-GB" smtClean="0"/>
              <a:t>‹#›</a:t>
            </a:fld>
            <a:endParaRPr lang="en-GB"/>
          </a:p>
        </p:txBody>
      </p:sp>
    </p:spTree>
    <p:extLst>
      <p:ext uri="{BB962C8B-B14F-4D97-AF65-F5344CB8AC3E}">
        <p14:creationId xmlns:p14="http://schemas.microsoft.com/office/powerpoint/2010/main" val="1217923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A2F2BB4F-C649-4578-B05B-66C02DD6D40C}" type="datetimeFigureOut">
              <a:rPr lang="en-GB" smtClean="0"/>
              <a:t>30/08/2019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3DD863B-EC35-4D92-80EC-89AF8F0A4A5F}" type="slidenum">
              <a:rPr lang="en-GB" smtClean="0"/>
              <a:t>‹#›</a:t>
            </a:fld>
            <a:endParaRPr lang="en-GB"/>
          </a:p>
        </p:txBody>
      </p:sp>
    </p:spTree>
    <p:extLst>
      <p:ext uri="{BB962C8B-B14F-4D97-AF65-F5344CB8AC3E}">
        <p14:creationId xmlns:p14="http://schemas.microsoft.com/office/powerpoint/2010/main" val="31350044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A2F2BB4F-C649-4578-B05B-66C02DD6D40C}" type="datetimeFigureOut">
              <a:rPr lang="en-GB" smtClean="0"/>
              <a:t>30/08/2019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3DD863B-EC35-4D92-80EC-89AF8F0A4A5F}" type="slidenum">
              <a:rPr lang="en-GB" smtClean="0"/>
              <a:t>‹#›</a:t>
            </a:fld>
            <a:endParaRPr lang="en-GB"/>
          </a:p>
        </p:txBody>
      </p:sp>
    </p:spTree>
    <p:extLst>
      <p:ext uri="{BB962C8B-B14F-4D97-AF65-F5344CB8AC3E}">
        <p14:creationId xmlns:p14="http://schemas.microsoft.com/office/powerpoint/2010/main" val="7993148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A2F2BB4F-C649-4578-B05B-66C02DD6D40C}" type="datetimeFigureOut">
              <a:rPr lang="en-GB" smtClean="0"/>
              <a:t>30/08/2019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3DD863B-EC35-4D92-80EC-89AF8F0A4A5F}" type="slidenum">
              <a:rPr lang="en-GB" smtClean="0"/>
              <a:t>‹#›</a:t>
            </a:fld>
            <a:endParaRPr lang="en-GB"/>
          </a:p>
        </p:txBody>
      </p:sp>
    </p:spTree>
    <p:extLst>
      <p:ext uri="{BB962C8B-B14F-4D97-AF65-F5344CB8AC3E}">
        <p14:creationId xmlns:p14="http://schemas.microsoft.com/office/powerpoint/2010/main" val="18908864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A2F2BB4F-C649-4578-B05B-66C02DD6D40C}" type="datetimeFigureOut">
              <a:rPr lang="en-GB" smtClean="0"/>
              <a:t>30/08/2019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C3DD863B-EC35-4D92-80EC-89AF8F0A4A5F}" type="slidenum">
              <a:rPr lang="en-GB" smtClean="0"/>
              <a:t>‹#›</a:t>
            </a:fld>
            <a:endParaRPr lang="en-GB"/>
          </a:p>
        </p:txBody>
      </p:sp>
    </p:spTree>
    <p:extLst>
      <p:ext uri="{BB962C8B-B14F-4D97-AF65-F5344CB8AC3E}">
        <p14:creationId xmlns:p14="http://schemas.microsoft.com/office/powerpoint/2010/main" val="25535061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A2F2BB4F-C649-4578-B05B-66C02DD6D40C}" type="datetimeFigureOut">
              <a:rPr lang="en-GB" smtClean="0"/>
              <a:t>30/08/2019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C3DD863B-EC35-4D92-80EC-89AF8F0A4A5F}" type="slidenum">
              <a:rPr lang="en-GB" smtClean="0"/>
              <a:t>‹#›</a:t>
            </a:fld>
            <a:endParaRPr lang="en-GB"/>
          </a:p>
        </p:txBody>
      </p:sp>
    </p:spTree>
    <p:extLst>
      <p:ext uri="{BB962C8B-B14F-4D97-AF65-F5344CB8AC3E}">
        <p14:creationId xmlns:p14="http://schemas.microsoft.com/office/powerpoint/2010/main" val="16175828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2F2BB4F-C649-4578-B05B-66C02DD6D40C}" type="datetimeFigureOut">
              <a:rPr lang="en-GB" smtClean="0"/>
              <a:t>30/08/2019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C3DD863B-EC35-4D92-80EC-89AF8F0A4A5F}" type="slidenum">
              <a:rPr lang="en-GB" smtClean="0"/>
              <a:t>‹#›</a:t>
            </a:fld>
            <a:endParaRPr lang="en-GB"/>
          </a:p>
        </p:txBody>
      </p:sp>
    </p:spTree>
    <p:extLst>
      <p:ext uri="{BB962C8B-B14F-4D97-AF65-F5344CB8AC3E}">
        <p14:creationId xmlns:p14="http://schemas.microsoft.com/office/powerpoint/2010/main" val="38792752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2F2BB4F-C649-4578-B05B-66C02DD6D40C}" type="datetimeFigureOut">
              <a:rPr lang="en-GB" smtClean="0"/>
              <a:t>30/08/2019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3DD863B-EC35-4D92-80EC-89AF8F0A4A5F}" type="slidenum">
              <a:rPr lang="en-GB" smtClean="0"/>
              <a:t>‹#›</a:t>
            </a:fld>
            <a:endParaRPr lang="en-GB"/>
          </a:p>
        </p:txBody>
      </p:sp>
    </p:spTree>
    <p:extLst>
      <p:ext uri="{BB962C8B-B14F-4D97-AF65-F5344CB8AC3E}">
        <p14:creationId xmlns:p14="http://schemas.microsoft.com/office/powerpoint/2010/main" val="2072580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2F2BB4F-C649-4578-B05B-66C02DD6D40C}" type="datetimeFigureOut">
              <a:rPr lang="en-GB" smtClean="0"/>
              <a:t>30/08/2019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3DD863B-EC35-4D92-80EC-89AF8F0A4A5F}" type="slidenum">
              <a:rPr lang="en-GB" smtClean="0"/>
              <a:t>‹#›</a:t>
            </a:fld>
            <a:endParaRPr lang="en-GB"/>
          </a:p>
        </p:txBody>
      </p:sp>
    </p:spTree>
    <p:extLst>
      <p:ext uri="{BB962C8B-B14F-4D97-AF65-F5344CB8AC3E}">
        <p14:creationId xmlns:p14="http://schemas.microsoft.com/office/powerpoint/2010/main" val="9086713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F2BB4F-C649-4578-B05B-66C02DD6D40C}" type="datetimeFigureOut">
              <a:rPr lang="en-GB" smtClean="0"/>
              <a:t>30/08/2019</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3DD863B-EC35-4D92-80EC-89AF8F0A4A5F}" type="slidenum">
              <a:rPr lang="en-GB" smtClean="0"/>
              <a:t>‹#›</a:t>
            </a:fld>
            <a:endParaRPr lang="en-GB"/>
          </a:p>
        </p:txBody>
      </p:sp>
    </p:spTree>
    <p:extLst>
      <p:ext uri="{BB962C8B-B14F-4D97-AF65-F5344CB8AC3E}">
        <p14:creationId xmlns:p14="http://schemas.microsoft.com/office/powerpoint/2010/main" val="41791853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eewiki.newint.org/index.php?title=Stopping_carbon" TargetMode="External"/><Relationship Id="rId2" Type="http://schemas.openxmlformats.org/officeDocument/2006/relationships/hyperlink" Target="https://eewiki.newint.org/index.php?title=What_can_I_do_to_stop_climate_change%3F" TargetMode="External"/><Relationship Id="rId1" Type="http://schemas.openxmlformats.org/officeDocument/2006/relationships/slideLayout" Target="../slideLayouts/slideLayout2.xml"/><Relationship Id="rId6" Type="http://schemas.openxmlformats.org/officeDocument/2006/relationships/hyperlink" Target="https://eewiki.newint.org/index.php?title=How_will_the_Global_South_pay_for_climate_change_damage%3F" TargetMode="External"/><Relationship Id="rId5" Type="http://schemas.openxmlformats.org/officeDocument/2006/relationships/hyperlink" Target="https://eewiki.newint.org/index.php?title=Protecting_the_%E2%80%98lungs_of_West_Africa%E2%80%99" TargetMode="External"/><Relationship Id="rId4" Type="http://schemas.openxmlformats.org/officeDocument/2006/relationships/hyperlink" Target="https://eewiki.newint.org/index.php?title=An_Earth_we_can_live_on"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527125"/>
            <a:ext cx="9144000" cy="4130936"/>
          </a:xfrm>
        </p:spPr>
        <p:txBody>
          <a:bodyPr>
            <a:noAutofit/>
          </a:bodyPr>
          <a:lstStyle/>
          <a:p>
            <a:r>
              <a:rPr lang="en-GB" sz="9600" b="1" dirty="0"/>
              <a:t>5 ways to help stop climate breakdown</a:t>
            </a:r>
          </a:p>
        </p:txBody>
      </p:sp>
      <p:sp>
        <p:nvSpPr>
          <p:cNvPr id="3" name="Subtitle 2"/>
          <p:cNvSpPr>
            <a:spLocks noGrp="1"/>
          </p:cNvSpPr>
          <p:nvPr>
            <p:ph type="subTitle" idx="1"/>
          </p:nvPr>
        </p:nvSpPr>
        <p:spPr>
          <a:xfrm>
            <a:off x="1524000" y="4658062"/>
            <a:ext cx="9144000" cy="399713"/>
          </a:xfrm>
        </p:spPr>
        <p:txBody>
          <a:bodyPr>
            <a:normAutofit lnSpcReduction="10000"/>
          </a:bodyPr>
          <a:lstStyle/>
          <a:p>
            <a:r>
              <a:rPr lang="en-GB" dirty="0"/>
              <a:t>New Internationalist Intermediate Ready Lesson</a:t>
            </a:r>
          </a:p>
          <a:p>
            <a:endParaRPr lang="en-GB" dirty="0"/>
          </a:p>
        </p:txBody>
      </p:sp>
      <p:pic>
        <p:nvPicPr>
          <p:cNvPr id="4" name="Picture 3">
            <a:extLst>
              <a:ext uri="{FF2B5EF4-FFF2-40B4-BE49-F238E27FC236}">
                <a16:creationId xmlns:a16="http://schemas.microsoft.com/office/drawing/2014/main" id="{20733FC8-DFF1-4131-989D-A77138604A6E}"/>
              </a:ext>
            </a:extLst>
          </p:cNvPr>
          <p:cNvPicPr>
            <a:picLocks noChangeAspect="1"/>
          </p:cNvPicPr>
          <p:nvPr/>
        </p:nvPicPr>
        <p:blipFill>
          <a:blip r:embed="rId2"/>
          <a:stretch>
            <a:fillRect/>
          </a:stretch>
        </p:blipFill>
        <p:spPr>
          <a:xfrm>
            <a:off x="6096000" y="5286374"/>
            <a:ext cx="5797798" cy="1432684"/>
          </a:xfrm>
          <a:prstGeom prst="rect">
            <a:avLst/>
          </a:prstGeom>
        </p:spPr>
      </p:pic>
    </p:spTree>
    <p:extLst>
      <p:ext uri="{BB962C8B-B14F-4D97-AF65-F5344CB8AC3E}">
        <p14:creationId xmlns:p14="http://schemas.microsoft.com/office/powerpoint/2010/main" val="40895734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044127"/>
          </a:xfrm>
        </p:spPr>
        <p:txBody>
          <a:bodyPr>
            <a:normAutofit/>
          </a:bodyPr>
          <a:lstStyle/>
          <a:p>
            <a:r>
              <a:rPr lang="en-US" sz="3600" b="1" dirty="0"/>
              <a:t>5. Look after the people who helped us get here</a:t>
            </a:r>
            <a:endParaRPr lang="en-GB" sz="3600" dirty="0"/>
          </a:p>
        </p:txBody>
      </p:sp>
      <p:sp>
        <p:nvSpPr>
          <p:cNvPr id="3" name="Content Placeholder 2"/>
          <p:cNvSpPr>
            <a:spLocks noGrp="1"/>
          </p:cNvSpPr>
          <p:nvPr>
            <p:ph idx="1"/>
          </p:nvPr>
        </p:nvSpPr>
        <p:spPr>
          <a:xfrm>
            <a:off x="838200" y="1690688"/>
            <a:ext cx="10515600" cy="4486275"/>
          </a:xfrm>
        </p:spPr>
        <p:txBody>
          <a:bodyPr>
            <a:normAutofit/>
          </a:bodyPr>
          <a:lstStyle/>
          <a:p>
            <a:pPr marL="0" indent="0">
              <a:buNone/>
            </a:pPr>
            <a:r>
              <a:rPr lang="en-US" sz="3200" dirty="0"/>
              <a:t>The school strikers have a big impact with very few resources, but they are calling for more adults to help. A new international group, Parents for Future, is working to answer that call. Rowan Ryrie from the UK branch says: ‘We are finding ways for adults to use their economic power, and their power as voters, protesters, and professionals to protect future generations.’ The UK website parentsforfuture.org has advice on how adults (not only parents) can get involved. This includes talking to schools to ask them not to punish striking students and taking action to support the school students.</a:t>
            </a:r>
          </a:p>
          <a:p>
            <a:endParaRPr lang="en-GB" dirty="0"/>
          </a:p>
        </p:txBody>
      </p:sp>
    </p:spTree>
    <p:extLst>
      <p:ext uri="{BB962C8B-B14F-4D97-AF65-F5344CB8AC3E}">
        <p14:creationId xmlns:p14="http://schemas.microsoft.com/office/powerpoint/2010/main" val="39930235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4112A4-A4D3-491B-B1F9-109F793FAB57}"/>
              </a:ext>
            </a:extLst>
          </p:cNvPr>
          <p:cNvSpPr>
            <a:spLocks noGrp="1"/>
          </p:cNvSpPr>
          <p:nvPr>
            <p:ph type="title"/>
          </p:nvPr>
        </p:nvSpPr>
        <p:spPr/>
        <p:txBody>
          <a:bodyPr/>
          <a:lstStyle/>
          <a:p>
            <a:r>
              <a:rPr lang="en-GB" dirty="0"/>
              <a:t>Now plan and write your article in pairs – these questions might help:</a:t>
            </a:r>
          </a:p>
        </p:txBody>
      </p:sp>
      <p:sp>
        <p:nvSpPr>
          <p:cNvPr id="3" name="Content Placeholder 2">
            <a:extLst>
              <a:ext uri="{FF2B5EF4-FFF2-40B4-BE49-F238E27FC236}">
                <a16:creationId xmlns:a16="http://schemas.microsoft.com/office/drawing/2014/main" id="{3C7B24E9-1439-4D81-8571-1626227E37FC}"/>
              </a:ext>
            </a:extLst>
          </p:cNvPr>
          <p:cNvSpPr>
            <a:spLocks noGrp="1"/>
          </p:cNvSpPr>
          <p:nvPr>
            <p:ph idx="1"/>
          </p:nvPr>
        </p:nvSpPr>
        <p:spPr/>
        <p:txBody>
          <a:bodyPr>
            <a:normAutofit fontScale="85000" lnSpcReduction="20000"/>
          </a:bodyPr>
          <a:lstStyle/>
          <a:p>
            <a:pPr marL="742950" indent="-742950">
              <a:buFont typeface="+mj-lt"/>
              <a:buAutoNum type="arabicPeriod"/>
            </a:pPr>
            <a:r>
              <a:rPr lang="en-GB" sz="3600" dirty="0"/>
              <a:t>What is the </a:t>
            </a:r>
            <a:r>
              <a:rPr lang="en-GB" sz="3600" b="1" dirty="0"/>
              <a:t>main message </a:t>
            </a:r>
            <a:r>
              <a:rPr lang="en-GB" sz="3600" dirty="0"/>
              <a:t>of your article?</a:t>
            </a:r>
          </a:p>
          <a:p>
            <a:pPr marL="742950" indent="-742950">
              <a:buFont typeface="+mj-lt"/>
              <a:buAutoNum type="arabicPeriod"/>
            </a:pPr>
            <a:r>
              <a:rPr lang="en-GB" sz="3600" dirty="0"/>
              <a:t>What is the </a:t>
            </a:r>
            <a:r>
              <a:rPr lang="en-GB" sz="3600" b="1" dirty="0"/>
              <a:t>function</a:t>
            </a:r>
            <a:r>
              <a:rPr lang="en-GB" sz="3600" dirty="0"/>
              <a:t> of your article </a:t>
            </a:r>
            <a:r>
              <a:rPr lang="en-GB" sz="3600" dirty="0" err="1"/>
              <a:t>eg.</a:t>
            </a:r>
            <a:r>
              <a:rPr lang="en-GB" sz="3600" dirty="0"/>
              <a:t> to inform, to persuade, to describe? What type of language do you need to express this function?</a:t>
            </a:r>
          </a:p>
          <a:p>
            <a:pPr marL="742950" indent="-742950">
              <a:buFont typeface="+mj-lt"/>
              <a:buAutoNum type="arabicPeriod"/>
            </a:pPr>
            <a:r>
              <a:rPr lang="en-GB" sz="3600" dirty="0"/>
              <a:t>Are you going to include </a:t>
            </a:r>
            <a:r>
              <a:rPr lang="en-GB" sz="3600" b="1" dirty="0"/>
              <a:t>facts, opinions or both</a:t>
            </a:r>
            <a:r>
              <a:rPr lang="en-GB" sz="3600" dirty="0"/>
              <a:t>?</a:t>
            </a:r>
          </a:p>
          <a:p>
            <a:pPr marL="742950" indent="-742950">
              <a:buFont typeface="+mj-lt"/>
              <a:buAutoNum type="arabicPeriod"/>
            </a:pPr>
            <a:r>
              <a:rPr lang="en-GB" sz="3600" dirty="0"/>
              <a:t>Do you think the 5 points are </a:t>
            </a:r>
            <a:r>
              <a:rPr lang="en-GB" sz="3600" b="1" dirty="0"/>
              <a:t>good suggestions or not</a:t>
            </a:r>
            <a:r>
              <a:rPr lang="en-GB" sz="3600" dirty="0"/>
              <a:t>? Why?</a:t>
            </a:r>
          </a:p>
          <a:p>
            <a:pPr marL="742950" indent="-742950">
              <a:buFont typeface="+mj-lt"/>
              <a:buAutoNum type="arabicPeriod"/>
            </a:pPr>
            <a:r>
              <a:rPr lang="en-GB" sz="3600" dirty="0"/>
              <a:t>Do you agree with the </a:t>
            </a:r>
            <a:r>
              <a:rPr lang="en-GB" sz="3600" b="1" dirty="0"/>
              <a:t>politics</a:t>
            </a:r>
            <a:r>
              <a:rPr lang="en-GB" sz="3600" dirty="0"/>
              <a:t>? If not, what can you write?</a:t>
            </a:r>
          </a:p>
          <a:p>
            <a:pPr marL="742950" indent="-742950">
              <a:buFont typeface="+mj-lt"/>
              <a:buAutoNum type="arabicPeriod"/>
            </a:pPr>
            <a:r>
              <a:rPr lang="en-GB" sz="3600" dirty="0"/>
              <a:t>Do you want to </a:t>
            </a:r>
            <a:r>
              <a:rPr lang="en-GB" sz="3600" b="1" dirty="0"/>
              <a:t>encourage</a:t>
            </a:r>
            <a:r>
              <a:rPr lang="en-GB" sz="3600" dirty="0"/>
              <a:t> students to take part in the climate strikes </a:t>
            </a:r>
            <a:r>
              <a:rPr lang="en-GB" sz="3600" b="1" dirty="0"/>
              <a:t>or not</a:t>
            </a:r>
            <a:r>
              <a:rPr lang="en-GB" sz="3600" dirty="0"/>
              <a:t>? Why?</a:t>
            </a:r>
          </a:p>
          <a:p>
            <a:pPr marL="0" indent="0">
              <a:buNone/>
            </a:pPr>
            <a:endParaRPr lang="en-GB" dirty="0"/>
          </a:p>
          <a:p>
            <a:pPr marL="0" indent="0">
              <a:buNone/>
            </a:pPr>
            <a:endParaRPr lang="en-GB" dirty="0"/>
          </a:p>
        </p:txBody>
      </p:sp>
    </p:spTree>
    <p:extLst>
      <p:ext uri="{BB962C8B-B14F-4D97-AF65-F5344CB8AC3E}">
        <p14:creationId xmlns:p14="http://schemas.microsoft.com/office/powerpoint/2010/main" val="40082348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6600" b="1" dirty="0"/>
              <a:t>Follow up / homework:</a:t>
            </a:r>
          </a:p>
        </p:txBody>
      </p:sp>
      <p:sp>
        <p:nvSpPr>
          <p:cNvPr id="3" name="Content Placeholder 2"/>
          <p:cNvSpPr>
            <a:spLocks noGrp="1"/>
          </p:cNvSpPr>
          <p:nvPr>
            <p:ph idx="1"/>
          </p:nvPr>
        </p:nvSpPr>
        <p:spPr>
          <a:xfrm>
            <a:off x="838200" y="1690687"/>
            <a:ext cx="10515600" cy="4802187"/>
          </a:xfrm>
        </p:spPr>
        <p:txBody>
          <a:bodyPr/>
          <a:lstStyle/>
          <a:p>
            <a:pPr marL="0" indent="0">
              <a:buNone/>
            </a:pPr>
            <a:r>
              <a:rPr lang="en-GB" dirty="0"/>
              <a:t>Read, discuss and summarise more simplified articles about climate change:</a:t>
            </a:r>
          </a:p>
          <a:p>
            <a:pPr marL="0" indent="0">
              <a:buNone/>
            </a:pPr>
            <a:r>
              <a:rPr lang="en-GB" dirty="0">
                <a:hlinkClick r:id="rId2"/>
              </a:rPr>
              <a:t>https://eewiki.newint.org/index.php?title=What_can_I_do_to_stop_climate_change%3F</a:t>
            </a:r>
            <a:endParaRPr lang="en-GB" dirty="0"/>
          </a:p>
          <a:p>
            <a:pPr marL="0" indent="0">
              <a:buNone/>
            </a:pPr>
            <a:r>
              <a:rPr lang="en-GB" dirty="0">
                <a:hlinkClick r:id="rId3"/>
              </a:rPr>
              <a:t>https://eewiki.newint.org/index.php?title=Stopping_carbon</a:t>
            </a:r>
            <a:endParaRPr lang="en-GB" dirty="0"/>
          </a:p>
          <a:p>
            <a:pPr marL="0" indent="0">
              <a:buNone/>
            </a:pPr>
            <a:r>
              <a:rPr lang="en-GB" dirty="0">
                <a:hlinkClick r:id="rId4"/>
              </a:rPr>
              <a:t>https://eewiki.newint.org/index.php?title=An_Earth_we_can_live_on</a:t>
            </a:r>
            <a:endParaRPr lang="en-GB" dirty="0"/>
          </a:p>
          <a:p>
            <a:pPr marL="0" indent="0">
              <a:buNone/>
            </a:pPr>
            <a:r>
              <a:rPr lang="en-GB" dirty="0">
                <a:hlinkClick r:id="rId5"/>
              </a:rPr>
              <a:t>https://eewiki.newint.org/index.php?title=Protecting_the_%E2%80%98lungs_of_West_Africa%E2%80%99</a:t>
            </a:r>
            <a:endParaRPr lang="en-GB" dirty="0"/>
          </a:p>
          <a:p>
            <a:pPr marL="0" indent="0">
              <a:buNone/>
            </a:pPr>
            <a:r>
              <a:rPr lang="en-GB" dirty="0">
                <a:hlinkClick r:id="rId6"/>
              </a:rPr>
              <a:t>https://eewiki.newint.org/index.php?title=How_will_the_Global_South_pay_for_climate_change_damage%3F</a:t>
            </a:r>
            <a:endParaRPr lang="en-GB" dirty="0"/>
          </a:p>
        </p:txBody>
      </p:sp>
    </p:spTree>
    <p:extLst>
      <p:ext uri="{BB962C8B-B14F-4D97-AF65-F5344CB8AC3E}">
        <p14:creationId xmlns:p14="http://schemas.microsoft.com/office/powerpoint/2010/main" val="34164359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1972" y="365125"/>
            <a:ext cx="11467652" cy="1325563"/>
          </a:xfrm>
        </p:spPr>
        <p:txBody>
          <a:bodyPr>
            <a:normAutofit/>
          </a:bodyPr>
          <a:lstStyle/>
          <a:p>
            <a:r>
              <a:rPr lang="en-US" sz="5400" b="1" i="1" dirty="0"/>
              <a:t>What’s going on in this photo? And why?</a:t>
            </a:r>
            <a:br>
              <a:rPr lang="en-US" sz="2000" b="1" i="1" dirty="0"/>
            </a:br>
            <a:r>
              <a:rPr lang="en-US" sz="2000" b="1" i="1" dirty="0"/>
              <a:t>Extinction Rebellion activists block a road in </a:t>
            </a:r>
            <a:r>
              <a:rPr lang="en-US" sz="2000" b="1" i="1" dirty="0" err="1"/>
              <a:t>Dalston</a:t>
            </a:r>
            <a:r>
              <a:rPr lang="en-US" sz="2000" b="1" i="1" dirty="0"/>
              <a:t>, East London, Britain July 13, 2019. REUTERS/Henry Nicholls</a:t>
            </a:r>
            <a:endParaRPr lang="en-GB" sz="2000" b="1" dirty="0"/>
          </a:p>
        </p:txBody>
      </p:sp>
      <p:pic>
        <p:nvPicPr>
          <p:cNvPr id="4" name="Content Placeholder 3"/>
          <p:cNvPicPr>
            <a:picLocks noGrp="1" noChangeAspect="1"/>
          </p:cNvPicPr>
          <p:nvPr>
            <p:ph idx="1"/>
          </p:nvPr>
        </p:nvPicPr>
        <p:blipFill>
          <a:blip r:embed="rId2"/>
          <a:stretch>
            <a:fillRect/>
          </a:stretch>
        </p:blipFill>
        <p:spPr>
          <a:xfrm>
            <a:off x="2399922" y="1690688"/>
            <a:ext cx="7161986" cy="4774657"/>
          </a:xfrm>
          <a:prstGeom prst="rect">
            <a:avLst/>
          </a:prstGeom>
        </p:spPr>
      </p:pic>
    </p:spTree>
    <p:extLst>
      <p:ext uri="{BB962C8B-B14F-4D97-AF65-F5344CB8AC3E}">
        <p14:creationId xmlns:p14="http://schemas.microsoft.com/office/powerpoint/2010/main" val="29744976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6600" i="1" dirty="0"/>
              <a:t>In pairs, discuss what you think this text is about?</a:t>
            </a:r>
          </a:p>
        </p:txBody>
      </p:sp>
      <p:sp>
        <p:nvSpPr>
          <p:cNvPr id="3" name="Content Placeholder 2"/>
          <p:cNvSpPr>
            <a:spLocks noGrp="1"/>
          </p:cNvSpPr>
          <p:nvPr>
            <p:ph idx="1"/>
          </p:nvPr>
        </p:nvSpPr>
        <p:spPr>
          <a:xfrm>
            <a:off x="838200" y="2114549"/>
            <a:ext cx="10515600" cy="4062413"/>
          </a:xfrm>
        </p:spPr>
        <p:txBody>
          <a:bodyPr>
            <a:normAutofit fontScale="92500" lnSpcReduction="10000"/>
          </a:bodyPr>
          <a:lstStyle/>
          <a:p>
            <a:pPr marL="0" indent="0" algn="ctr">
              <a:buNone/>
            </a:pPr>
            <a:r>
              <a:rPr lang="en-US" sz="8600" dirty="0">
                <a:solidFill>
                  <a:srgbClr val="7030A0"/>
                </a:solidFill>
              </a:rPr>
              <a:t>Five ways to help stop climate breakdown</a:t>
            </a:r>
          </a:p>
          <a:p>
            <a:pPr marL="0" indent="0" algn="ctr">
              <a:buNone/>
            </a:pPr>
            <a:r>
              <a:rPr lang="en-US" sz="5200" i="1" dirty="0"/>
              <a:t>Climate breakdown is in the news. Danny </a:t>
            </a:r>
            <a:r>
              <a:rPr lang="en-US" sz="5200" i="1" dirty="0" err="1"/>
              <a:t>Chivers</a:t>
            </a:r>
            <a:r>
              <a:rPr lang="en-US" sz="5200" i="1" dirty="0"/>
              <a:t> writes about five ways to take action</a:t>
            </a:r>
            <a:endParaRPr lang="en-US" sz="5200" dirty="0"/>
          </a:p>
          <a:p>
            <a:endParaRPr lang="en-GB" dirty="0"/>
          </a:p>
        </p:txBody>
      </p:sp>
    </p:spTree>
    <p:extLst>
      <p:ext uri="{BB962C8B-B14F-4D97-AF65-F5344CB8AC3E}">
        <p14:creationId xmlns:p14="http://schemas.microsoft.com/office/powerpoint/2010/main" val="37401978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9" y="365125"/>
            <a:ext cx="10691813" cy="1325563"/>
          </a:xfrm>
        </p:spPr>
        <p:txBody>
          <a:bodyPr>
            <a:normAutofit fontScale="90000"/>
          </a:bodyPr>
          <a:lstStyle/>
          <a:p>
            <a:r>
              <a:rPr lang="en-GB" dirty="0"/>
              <a:t>Here are the 5 subheadings in the text – in pairs, write a sentence about what you think will be in each one:</a:t>
            </a:r>
          </a:p>
        </p:txBody>
      </p:sp>
      <p:sp>
        <p:nvSpPr>
          <p:cNvPr id="3" name="Content Placeholder 2"/>
          <p:cNvSpPr>
            <a:spLocks noGrp="1"/>
          </p:cNvSpPr>
          <p:nvPr>
            <p:ph idx="1"/>
          </p:nvPr>
        </p:nvSpPr>
        <p:spPr>
          <a:xfrm>
            <a:off x="838200" y="2214563"/>
            <a:ext cx="10515600" cy="4278312"/>
          </a:xfrm>
        </p:spPr>
        <p:txBody>
          <a:bodyPr>
            <a:normAutofit/>
          </a:bodyPr>
          <a:lstStyle/>
          <a:p>
            <a:pPr marL="514350" indent="-514350">
              <a:buAutoNum type="arabicPeriod"/>
            </a:pPr>
            <a:r>
              <a:rPr lang="en-US" sz="4400" b="1" dirty="0"/>
              <a:t>Make it global</a:t>
            </a:r>
          </a:p>
          <a:p>
            <a:pPr marL="514350" indent="-514350">
              <a:buAutoNum type="arabicPeriod"/>
            </a:pPr>
            <a:r>
              <a:rPr lang="en-US" sz="4400" b="1" dirty="0"/>
              <a:t>Support the most important actions</a:t>
            </a:r>
          </a:p>
          <a:p>
            <a:pPr marL="514350" indent="-514350">
              <a:buAutoNum type="arabicPeriod"/>
            </a:pPr>
            <a:r>
              <a:rPr lang="en-US" sz="4400" b="1" dirty="0"/>
              <a:t>Find other ways of doing things</a:t>
            </a:r>
          </a:p>
          <a:p>
            <a:pPr marL="514350" indent="-514350">
              <a:buAutoNum type="arabicPeriod"/>
            </a:pPr>
            <a:r>
              <a:rPr lang="en-US" sz="4400" b="1" dirty="0"/>
              <a:t>Take action against fossil-fuel companies</a:t>
            </a:r>
          </a:p>
          <a:p>
            <a:pPr marL="514350" indent="-514350">
              <a:buAutoNum type="arabicPeriod"/>
            </a:pPr>
            <a:r>
              <a:rPr lang="en-US" sz="4400" b="1" dirty="0"/>
              <a:t>Look after the people who helped us get here</a:t>
            </a:r>
            <a:endParaRPr lang="en-GB" sz="4400" dirty="0"/>
          </a:p>
        </p:txBody>
      </p:sp>
    </p:spTree>
    <p:extLst>
      <p:ext uri="{BB962C8B-B14F-4D97-AF65-F5344CB8AC3E}">
        <p14:creationId xmlns:p14="http://schemas.microsoft.com/office/powerpoint/2010/main" val="26000393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Now skim through the 5 sections of the texts and make some notes</a:t>
            </a:r>
          </a:p>
        </p:txBody>
      </p:sp>
      <p:sp>
        <p:nvSpPr>
          <p:cNvPr id="3" name="Content Placeholder 2"/>
          <p:cNvSpPr>
            <a:spLocks noGrp="1"/>
          </p:cNvSpPr>
          <p:nvPr>
            <p:ph idx="1"/>
          </p:nvPr>
        </p:nvSpPr>
        <p:spPr>
          <a:xfrm>
            <a:off x="838200" y="1825625"/>
            <a:ext cx="10515600" cy="4542902"/>
          </a:xfrm>
        </p:spPr>
        <p:txBody>
          <a:bodyPr>
            <a:noAutofit/>
          </a:bodyPr>
          <a:lstStyle/>
          <a:p>
            <a:pPr marL="0" indent="0">
              <a:buNone/>
            </a:pPr>
            <a:r>
              <a:rPr lang="en-GB" sz="6600" dirty="0"/>
              <a:t>Afterwards, in pairs, you’re going to write a short article for a college magazine for students about what YOU think about all this</a:t>
            </a:r>
          </a:p>
        </p:txBody>
      </p:sp>
    </p:spTree>
    <p:extLst>
      <p:ext uri="{BB962C8B-B14F-4D97-AF65-F5344CB8AC3E}">
        <p14:creationId xmlns:p14="http://schemas.microsoft.com/office/powerpoint/2010/main" val="30161402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04396"/>
            <a:ext cx="10515600" cy="806824"/>
          </a:xfrm>
        </p:spPr>
        <p:txBody>
          <a:bodyPr/>
          <a:lstStyle/>
          <a:p>
            <a:r>
              <a:rPr lang="en-US" b="1" dirty="0"/>
              <a:t>1. Make it global</a:t>
            </a:r>
            <a:endParaRPr lang="en-GB" dirty="0"/>
          </a:p>
        </p:txBody>
      </p:sp>
      <p:sp>
        <p:nvSpPr>
          <p:cNvPr id="3" name="Content Placeholder 2"/>
          <p:cNvSpPr>
            <a:spLocks noGrp="1"/>
          </p:cNvSpPr>
          <p:nvPr>
            <p:ph idx="1"/>
          </p:nvPr>
        </p:nvSpPr>
        <p:spPr>
          <a:xfrm>
            <a:off x="400051" y="1011220"/>
            <a:ext cx="11401424" cy="5637007"/>
          </a:xfrm>
        </p:spPr>
        <p:txBody>
          <a:bodyPr>
            <a:normAutofit fontScale="55000" lnSpcReduction="20000"/>
          </a:bodyPr>
          <a:lstStyle/>
          <a:p>
            <a:pPr marL="0" indent="0">
              <a:buNone/>
            </a:pPr>
            <a:r>
              <a:rPr lang="en-US" sz="4500" dirty="0"/>
              <a:t>The latest activist groups like Extinction Rebellion and school strikes and also the Green New Deal, talk to governments in the Global North to ask them to cut their carbon emissions. This is so important. But if a few rich countries change to cleaner energy, it will not be enough to stop climate breakdown. The world has to act together.</a:t>
            </a:r>
          </a:p>
          <a:p>
            <a:pPr marL="0" indent="0">
              <a:buNone/>
            </a:pPr>
            <a:r>
              <a:rPr lang="en-US" sz="4500" dirty="0"/>
              <a:t>Industrialized countries benefited from hundreds of years of imperialism using fossil fuels and the Majority World suffered. So now it’s the responsibility of the </a:t>
            </a:r>
            <a:r>
              <a:rPr lang="en-US" sz="4500" dirty="0" err="1"/>
              <a:t>industrialised</a:t>
            </a:r>
            <a:r>
              <a:rPr lang="en-US" sz="4500" dirty="0"/>
              <a:t> countries to pay back the ‘carbon debt’. So when we take to the streets and we demand action, we must also demand money and technology for clean energy for the Global South. This is to pay for the change from fossil fuels and to help people out of poverty.</a:t>
            </a:r>
          </a:p>
          <a:p>
            <a:pPr marL="0" indent="0">
              <a:buNone/>
            </a:pPr>
            <a:r>
              <a:rPr lang="en-US" sz="4500" dirty="0"/>
              <a:t>All changes to clean energy, such as the ideas from the Green New Deal, must have a fair and sustainable sharing of resources. There isn’t enough land or material to feed our greedy, imbalanced global economy with renewables. And if we’re not careful, the minerals needed to build renewable infrastructure, such as cobalt, lithium, silver, and copper will replace oil, gas, and coal as the new way for businesses to destroy the climate. So the Green New Deal policies must insist on rich nations using so much less of the earth’s resources so the rest of the world can catch up. And the policies must insist on protecting communities from new destruction through extracting minerals.</a:t>
            </a:r>
          </a:p>
          <a:p>
            <a:pPr marL="0" indent="0">
              <a:buNone/>
            </a:pPr>
            <a:br>
              <a:rPr lang="en-US" dirty="0"/>
            </a:br>
            <a:endParaRPr lang="en-GB" dirty="0"/>
          </a:p>
        </p:txBody>
      </p:sp>
    </p:spTree>
    <p:extLst>
      <p:ext uri="{BB962C8B-B14F-4D97-AF65-F5344CB8AC3E}">
        <p14:creationId xmlns:p14="http://schemas.microsoft.com/office/powerpoint/2010/main" val="38547004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2. Support the most important actions</a:t>
            </a:r>
            <a:br>
              <a:rPr lang="en-US" dirty="0"/>
            </a:br>
            <a:endParaRPr lang="en-GB" dirty="0"/>
          </a:p>
        </p:txBody>
      </p:sp>
      <p:sp>
        <p:nvSpPr>
          <p:cNvPr id="3" name="Content Placeholder 2"/>
          <p:cNvSpPr>
            <a:spLocks noGrp="1"/>
          </p:cNvSpPr>
          <p:nvPr>
            <p:ph idx="1"/>
          </p:nvPr>
        </p:nvSpPr>
        <p:spPr>
          <a:xfrm>
            <a:off x="838200" y="1290918"/>
            <a:ext cx="10515600" cy="4886045"/>
          </a:xfrm>
        </p:spPr>
        <p:txBody>
          <a:bodyPr>
            <a:normAutofit/>
          </a:bodyPr>
          <a:lstStyle/>
          <a:p>
            <a:pPr marL="0" indent="0">
              <a:buNone/>
            </a:pPr>
            <a:r>
              <a:rPr lang="en-US" sz="3000" dirty="0"/>
              <a:t>Communities (often in the Global South, often indigenous) are blocking fossil-fuel projects and defending land and forests all over the world. These are some of the most important climate actions now.</a:t>
            </a:r>
          </a:p>
          <a:p>
            <a:pPr marL="0" indent="0">
              <a:buNone/>
            </a:pPr>
            <a:r>
              <a:rPr lang="en-US" sz="3000" dirty="0"/>
              <a:t>Western companies and governments are paying for many of these projects. This gives campaigners in Europe, Australia, and North America clear ways to offer support. Groups working together internationally often have success, for example, with stopping the Sabah coal plant in Malaysia, the Keystone XL pipeline in the US, and mega-dams in Brazil.</a:t>
            </a:r>
          </a:p>
          <a:p>
            <a:endParaRPr lang="en-GB" dirty="0"/>
          </a:p>
        </p:txBody>
      </p:sp>
    </p:spTree>
    <p:extLst>
      <p:ext uri="{BB962C8B-B14F-4D97-AF65-F5344CB8AC3E}">
        <p14:creationId xmlns:p14="http://schemas.microsoft.com/office/powerpoint/2010/main" val="15945344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3. Find other ways of doing things</a:t>
            </a:r>
            <a:endParaRPr lang="en-GB" dirty="0"/>
          </a:p>
        </p:txBody>
      </p:sp>
      <p:sp>
        <p:nvSpPr>
          <p:cNvPr id="3" name="Content Placeholder 2"/>
          <p:cNvSpPr>
            <a:spLocks noGrp="1"/>
          </p:cNvSpPr>
          <p:nvPr>
            <p:ph idx="1"/>
          </p:nvPr>
        </p:nvSpPr>
        <p:spPr>
          <a:xfrm>
            <a:off x="838200" y="1559859"/>
            <a:ext cx="10515600" cy="4819426"/>
          </a:xfrm>
        </p:spPr>
        <p:txBody>
          <a:bodyPr>
            <a:normAutofit lnSpcReduction="10000"/>
          </a:bodyPr>
          <a:lstStyle/>
          <a:p>
            <a:pPr marL="0" indent="0">
              <a:buNone/>
            </a:pPr>
            <a:r>
              <a:rPr lang="en-US" sz="3600" dirty="0"/>
              <a:t>The UN says a million animal, fish, plant, and insect species are at risk from deforestation, overfishing, and intensive agriculture and climate change. An economic system which wants more and more impossible growth drives these activities. We need to take urgent action and we need a change away from neoliberal capitalism that drives destruction. This is our chance to offer better ideas for the world and to include local democracy, common control of resources, and economic systems where people work together.</a:t>
            </a:r>
          </a:p>
          <a:p>
            <a:endParaRPr lang="en-GB" dirty="0"/>
          </a:p>
        </p:txBody>
      </p:sp>
    </p:spTree>
    <p:extLst>
      <p:ext uri="{BB962C8B-B14F-4D97-AF65-F5344CB8AC3E}">
        <p14:creationId xmlns:p14="http://schemas.microsoft.com/office/powerpoint/2010/main" val="34946009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4. Take action against fossil-fuel companies</a:t>
            </a:r>
            <a:endParaRPr lang="en-GB" dirty="0"/>
          </a:p>
        </p:txBody>
      </p:sp>
      <p:sp>
        <p:nvSpPr>
          <p:cNvPr id="3" name="Content Placeholder 2"/>
          <p:cNvSpPr>
            <a:spLocks noGrp="1"/>
          </p:cNvSpPr>
          <p:nvPr>
            <p:ph idx="1"/>
          </p:nvPr>
        </p:nvSpPr>
        <p:spPr>
          <a:xfrm>
            <a:off x="838200" y="1516828"/>
            <a:ext cx="10515600" cy="4660135"/>
          </a:xfrm>
        </p:spPr>
        <p:txBody>
          <a:bodyPr>
            <a:normAutofit lnSpcReduction="10000"/>
          </a:bodyPr>
          <a:lstStyle/>
          <a:p>
            <a:pPr marL="0" indent="0">
              <a:buNone/>
            </a:pPr>
            <a:r>
              <a:rPr lang="en-US" sz="4800" dirty="0"/>
              <a:t>The very powerful oil, coal, and gas industries are using their money and influence to block climate laws, slow down renewables, and extract more and more risky forms of fossil fuel. All the many exciting campaigns against fossil-fuel companies need new support.</a:t>
            </a:r>
          </a:p>
          <a:p>
            <a:endParaRPr lang="en-GB" dirty="0"/>
          </a:p>
        </p:txBody>
      </p:sp>
    </p:spTree>
    <p:extLst>
      <p:ext uri="{BB962C8B-B14F-4D97-AF65-F5344CB8AC3E}">
        <p14:creationId xmlns:p14="http://schemas.microsoft.com/office/powerpoint/2010/main" val="188503735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108</TotalTime>
  <Words>1079</Words>
  <Application>Microsoft Office PowerPoint</Application>
  <PresentationFormat>Widescreen</PresentationFormat>
  <Paragraphs>42</Paragraphs>
  <Slides>12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Calibri Light</vt:lpstr>
      <vt:lpstr>Office Theme</vt:lpstr>
      <vt:lpstr>5 ways to help stop climate breakdown</vt:lpstr>
      <vt:lpstr>What’s going on in this photo? And why? Extinction Rebellion activists block a road in Dalston, East London, Britain July 13, 2019. REUTERS/Henry Nicholls</vt:lpstr>
      <vt:lpstr>In pairs, discuss what you think this text is about?</vt:lpstr>
      <vt:lpstr>Here are the 5 subheadings in the text – in pairs, write a sentence about what you think will be in each one:</vt:lpstr>
      <vt:lpstr>Now skim through the 5 sections of the texts and make some notes</vt:lpstr>
      <vt:lpstr>1. Make it global</vt:lpstr>
      <vt:lpstr>2. Support the most important actions </vt:lpstr>
      <vt:lpstr>3. Find other ways of doing things</vt:lpstr>
      <vt:lpstr>4. Take action against fossil-fuel companies</vt:lpstr>
      <vt:lpstr>5. Look after the people who helped us get here</vt:lpstr>
      <vt:lpstr>Now plan and write your article in pairs – these questions might help:</vt:lpstr>
      <vt:lpstr>Follow up / homework:</vt:lpstr>
    </vt:vector>
  </TitlesOfParts>
  <Company>London South East Colleges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Climate strike week</dc:title>
  <dc:creator>Linda Ruas</dc:creator>
  <cp:lastModifiedBy>Linda Ruas</cp:lastModifiedBy>
  <cp:revision>13</cp:revision>
  <dcterms:created xsi:type="dcterms:W3CDTF">2019-08-28T13:37:32Z</dcterms:created>
  <dcterms:modified xsi:type="dcterms:W3CDTF">2019-08-30T11:03:20Z</dcterms:modified>
</cp:coreProperties>
</file>